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FD23535-F868-49F4-86A0-CBB95F30921C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190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666720" y="4715280"/>
            <a:ext cx="5334840" cy="4466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3776760" y="9428760"/>
            <a:ext cx="288972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5CE9B90-9C9A-4876-8797-09BF54F46D43}" type="slidenum"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9</a:t>
            </a:fld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473840" y="5513760"/>
            <a:ext cx="563580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36176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7384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Рисунок 41"/>
          <p:cNvPicPr/>
          <p:nvPr/>
        </p:nvPicPr>
        <p:blipFill>
          <a:blip r:embed="rId2"/>
          <a:stretch/>
        </p:blipFill>
        <p:spPr>
          <a:xfrm>
            <a:off x="3720600" y="5037120"/>
            <a:ext cx="1141920" cy="911160"/>
          </a:xfrm>
          <a:prstGeom prst="rect">
            <a:avLst/>
          </a:prstGeom>
          <a:ln>
            <a:noFill/>
          </a:ln>
        </p:spPr>
      </p:pic>
      <p:pic>
        <p:nvPicPr>
          <p:cNvPr id="43" name="Рисунок 42"/>
          <p:cNvPicPr/>
          <p:nvPr/>
        </p:nvPicPr>
        <p:blipFill>
          <a:blip r:embed="rId2"/>
          <a:stretch/>
        </p:blipFill>
        <p:spPr>
          <a:xfrm>
            <a:off x="3720600" y="5037120"/>
            <a:ext cx="1141920" cy="911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473840" y="5037120"/>
            <a:ext cx="5635800" cy="911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817560" y="3132360"/>
            <a:ext cx="7174440" cy="8308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47384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9111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361760" y="551376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47384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361760" y="5037480"/>
            <a:ext cx="275004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473840" y="5513760"/>
            <a:ext cx="5635800" cy="4345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4440" cy="1792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1473840" y="5037480"/>
            <a:ext cx="5635800" cy="9111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5"/>
          <p:cNvPicPr/>
          <p:nvPr/>
        </p:nvPicPr>
        <p:blipFill>
          <a:blip r:embed="rId2"/>
          <a:stretch/>
        </p:blipFill>
        <p:spPr>
          <a:xfrm>
            <a:off x="0" y="0"/>
            <a:ext cx="9142920" cy="1340280"/>
          </a:xfrm>
          <a:prstGeom prst="rect">
            <a:avLst/>
          </a:prstGeom>
          <a:ln>
            <a:noFill/>
          </a:ln>
        </p:spPr>
      </p:pic>
      <p:pic>
        <p:nvPicPr>
          <p:cNvPr id="50" name="Рисунок 5"/>
          <p:cNvPicPr/>
          <p:nvPr/>
        </p:nvPicPr>
        <p:blipFill>
          <a:blip r:embed="rId2"/>
          <a:stretch/>
        </p:blipFill>
        <p:spPr>
          <a:xfrm>
            <a:off x="0" y="5545080"/>
            <a:ext cx="9142920" cy="133884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51640" y="1989000"/>
            <a:ext cx="8640000" cy="199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 организации приема в дошкольные образовательные организации Самарской области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58840" y="175680"/>
            <a:ext cx="1886760" cy="23882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представители): оригинал + копия (копии предъявляемых при приеме документов хранятся в образовательной организации на время обучения ребенка)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24280" y="2913840"/>
            <a:ext cx="2951280" cy="1294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 родители (законные представители) детей, не проживающих на закрепленной территории, дополнительно предъявляют свидетельство о рождении ребенка.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2351520" y="175680"/>
            <a:ext cx="6539760" cy="466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Заявление о приеме на обучение в ДОУ(по форме, утверждаемой ДОУ самостоятельно), лично подписанное заявителем + Согласие на обработку ПДн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2375280" y="1556640"/>
            <a:ext cx="2699640" cy="32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Направление на зачисление.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2375280" y="2015280"/>
            <a:ext cx="6539760" cy="764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5. Свидетельство о регистрации ребенка по месту жительства или по месту пребывания на закрепленной территории или документ, содержащий сведения о регистрации ребенка по месту жительства или по месту пребывания.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6"/>
          <p:cNvSpPr/>
          <p:nvPr/>
        </p:nvSpPr>
        <p:spPr>
          <a:xfrm>
            <a:off x="3441960" y="2986200"/>
            <a:ext cx="5449320" cy="115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 родители (законные представители) детей, проживающих на закрепленной территории, для зачисления ребенка в дополнительно предъявляют оригинал свидетельства о рождении ребенка или документ, подтверждающий родство заявителя (или законность представления прав ребенка)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7"/>
          <p:cNvSpPr/>
          <p:nvPr/>
        </p:nvSpPr>
        <p:spPr>
          <a:xfrm>
            <a:off x="250560" y="4321080"/>
            <a:ext cx="8632440" cy="115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7. Родители (законные представители) детей, являющихся иностранными гражданами или лицами без гражданства, дополнительно предъявляют документ, подтверждающий родство заявителя (или законность представления прав ребенка), и документ, подтверждающий право заявителя на пребывание в РФ. 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224280" y="5589360"/>
            <a:ext cx="8632440" cy="350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8. Медицинское заключение – для детей, впервые поступающих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9"/>
          <p:cNvSpPr/>
          <p:nvPr/>
        </p:nvSpPr>
        <p:spPr>
          <a:xfrm>
            <a:off x="2333160" y="711000"/>
            <a:ext cx="6539760" cy="70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Оригинал документа, удостоверяющего личность родителя (законного представителя), либо оригинала документа, удостоверяющего личность иностранного гражданина и лица без гражданства в РФ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10"/>
          <p:cNvSpPr/>
          <p:nvPr/>
        </p:nvSpPr>
        <p:spPr>
          <a:xfrm>
            <a:off x="224280" y="6021360"/>
            <a:ext cx="8690760" cy="710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9. Дети с ограниченными возможностями здоровья принимаются на обучение по адаптированной образовательной программе дошкольного образования только с согласия родителей (законных представителей) и на основании рекомендаций психолого-медико-педагогической комиссии.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1"/>
          <p:cNvSpPr/>
          <p:nvPr/>
        </p:nvSpPr>
        <p:spPr>
          <a:xfrm>
            <a:off x="5436000" y="1556640"/>
            <a:ext cx="3420720" cy="32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Подтверждение права на льготы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9564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2555640" y="476640"/>
            <a:ext cx="4040280" cy="59036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Заявление о приеме в ДОУ + копии документов, представленные родителями (законными представителями) детей: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Регистрируются руководителем образовательной организации или уполномоченным им должностным лицом, ответственным за прием документов, в журнале приема заявлений о приеме в ДОУ.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После регистрации заявления родителям (законным представителям) детей выдается расписка в получении документов, содержащая информацию о: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А) регистрационном номере заявления о приеме ребенка в ДОУ,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Б) перечне представленных документов.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Расписка заверяется подписью должностного лица образовательной организации, ответственного за прием документов, и печатью образовательной организации.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716436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987560" y="3237120"/>
            <a:ext cx="567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"/>
          <p:cNvSpPr/>
          <p:nvPr/>
        </p:nvSpPr>
        <p:spPr>
          <a:xfrm>
            <a:off x="6597000" y="3237120"/>
            <a:ext cx="566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9564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2555640" y="476640"/>
            <a:ext cx="4040280" cy="581796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После приема документов ДОУ заключает договор об образовании по образовательным программам дошкольного образования с родителями (законными представителями) ребенка.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  Если родители (законные представители) в срок до 31 августа не явились в ДОУ для заключения указанного договора, то ребенок остается в очереди по прежней дате заявления о постановке ребенка на очередь в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164360" y="283644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1987560" y="3237120"/>
            <a:ext cx="567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5"/>
          <p:cNvSpPr/>
          <p:nvPr/>
        </p:nvSpPr>
        <p:spPr>
          <a:xfrm>
            <a:off x="6597000" y="3237120"/>
            <a:ext cx="566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996000" y="188640"/>
            <a:ext cx="1590840" cy="50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2915640" y="1052640"/>
            <a:ext cx="3743280" cy="50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Заключение договора с родителями (законными представителями)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1871640" y="1989000"/>
            <a:ext cx="5831640" cy="502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течение 3 рабочих дней с даты заключения договора – издание распорядительного акта о зачислении ребенка в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1873800" y="2852280"/>
            <a:ext cx="5831640" cy="718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Распорядительный акт в трехдневный срок после издания размещается на информационном стенде ДОУ и на официальном сайте ДОУ в сети Интернет.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1875600" y="3861000"/>
            <a:ext cx="5831640" cy="718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На каждого ребенка, зачисленного в ДОУ, заводится личное дело, в котором хранятся все сданные документы – в течение 1 рабочего дня после издания распорядительного акта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6"/>
          <p:cNvSpPr/>
          <p:nvPr/>
        </p:nvSpPr>
        <p:spPr>
          <a:xfrm>
            <a:off x="1873800" y="4797000"/>
            <a:ext cx="5831640" cy="1006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После издания распорядительного акта ребенок снимается с учета детей, нуждающихся в предоставлении места в ДОУ – в АСУ РСО у заявления изменяется статус на «Зачислен на постоянное место».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7"/>
          <p:cNvSpPr/>
          <p:nvPr/>
        </p:nvSpPr>
        <p:spPr>
          <a:xfrm flipH="1">
            <a:off x="4787280" y="692640"/>
            <a:ext cx="2880" cy="35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8"/>
          <p:cNvSpPr/>
          <p:nvPr/>
        </p:nvSpPr>
        <p:spPr>
          <a:xfrm>
            <a:off x="4788000" y="1556640"/>
            <a:ext cx="2880" cy="43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9"/>
          <p:cNvSpPr/>
          <p:nvPr/>
        </p:nvSpPr>
        <p:spPr>
          <a:xfrm>
            <a:off x="4788000" y="2493000"/>
            <a:ext cx="720" cy="35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10"/>
          <p:cNvSpPr/>
          <p:nvPr/>
        </p:nvSpPr>
        <p:spPr>
          <a:xfrm>
            <a:off x="4790160" y="3572280"/>
            <a:ext cx="720" cy="28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11"/>
          <p:cNvSpPr/>
          <p:nvPr/>
        </p:nvSpPr>
        <p:spPr>
          <a:xfrm flipH="1">
            <a:off x="4789440" y="4581000"/>
            <a:ext cx="720" cy="21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51640" y="2493000"/>
            <a:ext cx="856800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23640" y="200160"/>
            <a:ext cx="85680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График проведения комплектования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467640" y="784800"/>
            <a:ext cx="8424000" cy="499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№ п/п	ТУ	Дата первоначального комплектования ДОО на 2017-2018 уч.г.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г.о. Тольятти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05.04.2017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г.о. Самара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                   15.05.2017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Северное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15-18.05.2017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Центральное ТУ: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г.о. Жигулевск	                 16.05.2017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м.р. Ставропольский	                 18.05.2017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Западное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16.05.2017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	Кинельсткое ТУ                               17.05.2017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7                     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Поволжское 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17-18.05.2017г.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8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Северо-Восточное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18.05.2017 и 23.05.2017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9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Отрадненское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19.05.2017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Южное ТУ: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Большеглушицкий	                  23.05.2017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Большечерниговский              24.05.2017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Большеглушицкий	                  25.05.2017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м.р. Большечерниговский              26.05.2017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11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Северо-Западное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25.05.2017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12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Юго-Восточное ТУ: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Алексеевский и Борский                 26.05.2017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Нефтегорский	                  29.05.2017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13	</a:t>
            </a:r>
            <a:r>
              <a:rPr lang="ru-RU" sz="14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Юго-западное ТУ</a:t>
            </a: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                  31.05.2017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275760" y="260640"/>
            <a:ext cx="856800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Комплектование и зачисление детей в детские сады в 2017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308160" y="1287720"/>
            <a:ext cx="8535600" cy="31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Приказ Минобрнауки России от 08.04.2014 № 293 «Об утверждении Порядка приема на обучение по образовательным программам  дошкольного образования»;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Приказ министерства образования и науки Самарской области от 11.06.2015 « 201-од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«Предоставление дошкольного образования по основной общеобразовательной программе, а также присмотр и уход»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Муниципальные правовые акты г.о. Самара и г.о. Тольятти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275760" y="260640"/>
            <a:ext cx="856800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Комплектование и зачисление детей в детские сады в 2017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308160" y="1287720"/>
            <a:ext cx="8535600" cy="33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Информирование заявителей о наличии направлений.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Сотрудник ДОУ, ответственный за прием документов, информирует заявителей о наличии направления посредством способов информирования, указанных заявителями в заявлении о постановке на учет: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период распределения мест и комплектования ГОО - </a:t>
            </a: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течение 7 рабочих дней со дня получения в ГОО информации о направлениях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Для письменного подтверждения своего согласия с предоставленным местом для ребенка заявитель обращается к руководителю ДОУ с пакетом документов в течение </a:t>
            </a: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 рабочих дней 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получения из ДОО информации о наличии направления.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75760" y="260640"/>
            <a:ext cx="856800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000" b="1" strike="noStrike" spc="-1">
                <a:solidFill>
                  <a:srgbClr val="9CD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Комплектование и зачисление детей в детские сады в 2017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308160" y="1287720"/>
            <a:ext cx="8535600" cy="49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Место в ДОУ также считается невостребованным по следующим основаниям: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неявка заявителя в ДОУ для письменного подтверждения согласия (несогласия) с предоставленным местом для ребенка в ДОУ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течение 10 рабочих дней 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даты получения заявителем информации о наличии направления;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неявка заявителя в ДОУ для зачисления ребенка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 31 августа текущего года 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письменного подтверждения согласия с предоставленным местом для ребенка в ДОУ;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непредставление заявителем документа, подтверждающего право на внеочередное и первоочередное получение места для ребенка в ДОУ при письменном подтверждении согласия с предоставленным местом для ребенка в ДОУ;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непредставление заявителем документа, подтверждающего право на предоставление места для ребенка в группах оздоровительной, комбинированной или компенсирующей направленностей, при письменном подтверждении согласия с предоставленным местом для ребенка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случае возникновения вышеуказанных обстоятельств ребенок принимает повторное участие в распределении мест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подтверждения заявителем необходимости предоставления места для ребенка в ДОУ по его письменному заявлению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251640" y="260640"/>
            <a:ext cx="87120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Подготовка ДОУ к приему заявлений о приеме на обучение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475560" y="2061000"/>
            <a:ext cx="1366920" cy="16387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ДОУ: размещает на информационном стенде и на официальном сайте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2853720" y="939960"/>
            <a:ext cx="5893920" cy="5158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Утверждает (корректирует) правила приема в ДОУ – издает распорядительный акт.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1843560" y="2880720"/>
            <a:ext cx="711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5"/>
          <p:cNvSpPr/>
          <p:nvPr/>
        </p:nvSpPr>
        <p:spPr>
          <a:xfrm>
            <a:off x="2853720" y="1628640"/>
            <a:ext cx="5893920" cy="112284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Размещает распорядительный акт органа местного самоуправления муниципального района, городского округа о закреплении ДОУ за конкретными территориями муниципального района, городского округа, издаваемый не позднее 1 апреля текущего года (</a:t>
            </a:r>
            <a:r>
              <a:rPr lang="ru-RU" sz="1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для распорядительных актов о закрепленной территории, издаваемых в 2014 году, срок издания - не позднее 1 мая)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6"/>
          <p:cNvSpPr/>
          <p:nvPr/>
        </p:nvSpPr>
        <p:spPr>
          <a:xfrm>
            <a:off x="2842200" y="2997000"/>
            <a:ext cx="5878800" cy="1041120"/>
          </a:xfrm>
          <a:prstGeom prst="roundRect">
            <a:avLst>
              <a:gd name="adj" fmla="val 15443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Размещает копии: устава, лицензии на осуществление образовательной деятельности, образовательных программ и других документов, регламентирующих организацию и осуществление образовательной деятельности, права и обязанности воспитанников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7"/>
          <p:cNvSpPr/>
          <p:nvPr/>
        </p:nvSpPr>
        <p:spPr>
          <a:xfrm>
            <a:off x="2842200" y="4365000"/>
            <a:ext cx="5893920" cy="484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Размещает примерную форму заявления о приеме на обучение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8"/>
          <p:cNvSpPr/>
          <p:nvPr/>
        </p:nvSpPr>
        <p:spPr>
          <a:xfrm>
            <a:off x="2858040" y="5039280"/>
            <a:ext cx="5893920" cy="484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5. Размещает информацию о сроках приема документов.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9"/>
          <p:cNvSpPr/>
          <p:nvPr/>
        </p:nvSpPr>
        <p:spPr>
          <a:xfrm>
            <a:off x="2842200" y="5805360"/>
            <a:ext cx="5893920" cy="484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6. Размещает информацию о вакантных местах для приема (обновляет ее в случае изменения).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251640" y="260640"/>
            <a:ext cx="87120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Прием заявлений от родителей (законных представителей)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238320" y="266580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Родители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(законные представители)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3"/>
          <p:cNvSpPr/>
          <p:nvPr/>
        </p:nvSpPr>
        <p:spPr>
          <a:xfrm>
            <a:off x="2853720" y="939960"/>
            <a:ext cx="2919960" cy="5158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Личная (очная) подача заявления и пакета документов.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4"/>
          <p:cNvSpPr/>
          <p:nvPr/>
        </p:nvSpPr>
        <p:spPr>
          <a:xfrm>
            <a:off x="1830240" y="3066480"/>
            <a:ext cx="71100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3" name="CustomShape 5"/>
          <p:cNvSpPr/>
          <p:nvPr/>
        </p:nvSpPr>
        <p:spPr>
          <a:xfrm>
            <a:off x="2853720" y="1782720"/>
            <a:ext cx="2919960" cy="63720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Почтовым сообщением с уведомлением о вручении в 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6"/>
          <p:cNvSpPr/>
          <p:nvPr/>
        </p:nvSpPr>
        <p:spPr>
          <a:xfrm>
            <a:off x="2827440" y="2665800"/>
            <a:ext cx="2961360" cy="11941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Посредством официального сайта учредителя образовательной организации в информационно-телекоммуникационной сети "Интернет"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7"/>
          <p:cNvSpPr/>
          <p:nvPr/>
        </p:nvSpPr>
        <p:spPr>
          <a:xfrm>
            <a:off x="2842200" y="4149000"/>
            <a:ext cx="2946240" cy="151092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4. ДОУ может осуществлять прием заявления в форме электронного документа с использованием информационно-телекоммуникационных сетей общего пользования.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8"/>
          <p:cNvSpPr/>
          <p:nvPr/>
        </p:nvSpPr>
        <p:spPr>
          <a:xfrm>
            <a:off x="6724440" y="2665800"/>
            <a:ext cx="1590840" cy="800280"/>
          </a:xfrm>
          <a:prstGeom prst="roundRect">
            <a:avLst>
              <a:gd name="adj" fmla="val 16667"/>
            </a:avLst>
          </a:prstGeom>
          <a:ln>
            <a:solidFill>
              <a:srgbClr val="293D8E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9"/>
          <p:cNvSpPr/>
          <p:nvPr/>
        </p:nvSpPr>
        <p:spPr>
          <a:xfrm>
            <a:off x="6012000" y="3063960"/>
            <a:ext cx="71100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56960" y="186480"/>
            <a:ext cx="873468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Оригинал паспорта или иного документа, удостоверяющего личность родителей (законных представителей), и другие документы предъявляются руководителю ДОУ или уполномоченному им должностному лицу - в течение 10 календарных дней с момента получения извещения о предоставленном месте для ребенка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Форма заявления в ДОУ устанавливается ДОУ самостоятельно!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(п. 2.13 и п. 3.3.1.1.1 приказа МОиН СО от 11.06.2015 № 201-од)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71000" y="1765800"/>
            <a:ext cx="8706600" cy="471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заявлении родителями (законными представителями) ребенка указываются следующие сведения: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а) фамилия, имя, отчество (последнее - при наличии) ребенка;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б) дата и место рождения ребенка;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в) фамилия, имя, отчество (последнее - при наличии) </a:t>
            </a: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родителей</a:t>
            </a: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(законных представителей) ребенка;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г) адрес места жительства ребенка, его родителей (законных представителей);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д) контактные телефоны родителей (законных представителей) ребенка.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Дополнительно: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место для подписи родителей (законных представителей) для дачи согласия на обучение по адаптированной образовательной программе дошкольного образования;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место для подписи родителей (законных представителей) для подтверждения факта ознакомления родителей (законных представителей) ребенка с уставом, лицензией на осуществление образовательной деятельности, с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воспитанников, в том числе через информационные системы общего пользования.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ДОУ обязано отдельно взять согласие на обработку ПДн ребенка, заявителя + Пдн любых граждан, указанных в копиях предоставленных документах!!!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95640" y="751320"/>
            <a:ext cx="8352000" cy="25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 случае непредоставления заявителем необходимых документов в ДОУ в течение </a:t>
            </a:r>
            <a:r>
              <a:rPr lang="ru-RU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10 рабочих дней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момента получения информации о наличии направления заявление на зачисление в ДОУ </a:t>
            </a:r>
            <a:r>
              <a:rPr lang="ru-RU" sz="20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аннулируется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, заявитель при этом не имеет права на зачисление ребенка в ДОУ с даты регистрации заявления о зачислении в ДОУ.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Заявление о зачислении в ДОУ аннулируется специалистом ДОУ, ответственным за прием документов, в срок </a:t>
            </a:r>
            <a:r>
              <a:rPr lang="ru-RU" sz="20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не позднее 3 рабочих дней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 даты окончания срока подачи документов!!!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2713</TotalTime>
  <Words>1477</Words>
  <Application>Microsoft Office PowerPoint</Application>
  <PresentationFormat>Экран (4:3)</PresentationFormat>
  <Paragraphs>126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Клюев</dc:creator>
  <cp:lastModifiedBy>учитель</cp:lastModifiedBy>
  <cp:revision>87</cp:revision>
  <cp:lastPrinted>2017-04-26T05:07:48Z</cp:lastPrinted>
  <dcterms:created xsi:type="dcterms:W3CDTF">2015-04-17T13:38:10Z</dcterms:created>
  <dcterms:modified xsi:type="dcterms:W3CDTF">2017-05-12T07:28:37Z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